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oboto Bold" charset="0"/>
      <p:regular r:id="rId21"/>
    </p:embeddedFont>
    <p:embeddedFont>
      <p:font typeface="Arial Black" pitchFamily="34" charset="0"/>
      <p:bold r:id="rId22"/>
    </p:embeddedFont>
    <p:embeddedFont>
      <p:font typeface="League Spartan" charset="0"/>
      <p:regular r:id="rId23"/>
    </p:embeddedFont>
    <p:embeddedFont>
      <p:font typeface="Poppins" charset="0"/>
      <p:regular r:id="rId24"/>
    </p:embeddedFont>
    <p:embeddedFont>
      <p:font typeface="Open Sans Bold" charset="0"/>
      <p:regular r:id="rId25"/>
    </p:embeddedFont>
    <p:embeddedFont>
      <p:font typeface="Arimo Bold" charset="0"/>
      <p:regular r:id="rId26"/>
    </p:embeddedFont>
    <p:embeddedFont>
      <p:font typeface="Lexend Giga" charset="0"/>
      <p:regular r:id="rId27"/>
    </p:embeddedFont>
    <p:embeddedFont>
      <p:font typeface="Libre Baskerville" charset="0"/>
      <p:regular r:id="rId28"/>
    </p:embeddedFont>
    <p:embeddedFont>
      <p:font typeface="Libre Baskerville Bold" charset="0"/>
      <p:regular r:id="rId29"/>
    </p:embeddedFont>
    <p:embeddedFont>
      <p:font typeface="Montserrat Bold" charset="0"/>
      <p:regular r:id="rId30"/>
    </p:embeddedFont>
    <p:embeddedFont>
      <p:font typeface="Montserrat" charset="0"/>
      <p:regular r:id="rId31"/>
    </p:embeddedFont>
    <p:embeddedFont>
      <p:font typeface="Poppins Bold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7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id_id/kantorberita/berita/canva-online" TargetMode="External"/><Relationship Id="rId2" Type="http://schemas.openxmlformats.org/officeDocument/2006/relationships/hyperlink" Target="http://www.canva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 cstate="print"/>
            <a:stretch>
              <a:fillRect t="-9148" b="-914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17675" y="0"/>
            <a:ext cx="805519" cy="2673350"/>
            <a:chOff x="0" y="0"/>
            <a:chExt cx="212153" cy="7040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17675" y="7613650"/>
            <a:ext cx="805519" cy="2673350"/>
            <a:chOff x="0" y="0"/>
            <a:chExt cx="212153" cy="7040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300200" y="3190875"/>
            <a:ext cx="2546350" cy="7410450"/>
            <a:chOff x="0" y="0"/>
            <a:chExt cx="670644" cy="19517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0644" cy="1951724"/>
            </a:xfrm>
            <a:custGeom>
              <a:avLst/>
              <a:gdLst/>
              <a:ahLst/>
              <a:cxnLst/>
              <a:rect l="l" t="t" r="r" b="b"/>
              <a:pathLst>
                <a:path w="670644" h="195172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70644" cy="1999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43200" y="3771900"/>
            <a:ext cx="114299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68"/>
              </a:lnSpc>
              <a:spcBef>
                <a:spcPct val="0"/>
              </a:spcBef>
            </a:pPr>
            <a:r>
              <a:rPr lang="id-ID" sz="7200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                </a:t>
            </a:r>
            <a:r>
              <a:rPr lang="id-ID" sz="7200" b="1" dirty="0" smtClean="0">
                <a:solidFill>
                  <a:srgbClr val="0070C0"/>
                </a:solidFill>
                <a:latin typeface="Roboto Bold"/>
                <a:ea typeface="Roboto Bold"/>
                <a:cs typeface="Roboto Bold"/>
                <a:sym typeface="Roboto Bold"/>
              </a:rPr>
              <a:t>( </a:t>
            </a:r>
            <a:r>
              <a:rPr lang="id-ID" sz="72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Roboto Bold"/>
                <a:cs typeface="Roboto Bold"/>
                <a:sym typeface="Roboto Bold"/>
              </a:rPr>
              <a:t>BMC 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4000" y="2171700"/>
            <a:ext cx="157734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968"/>
              </a:lnSpc>
              <a:spcBef>
                <a:spcPct val="0"/>
              </a:spcBef>
            </a:pPr>
            <a:r>
              <a:rPr lang="id-ID" sz="4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id-ID" sz="5400" b="1" dirty="0" smtClean="0"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MENGENAL </a:t>
            </a:r>
            <a:r>
              <a:rPr lang="en-US" sz="5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Roboto Bold"/>
                <a:cs typeface="Roboto Bold"/>
                <a:sym typeface="Roboto Bold"/>
              </a:rPr>
              <a:t>BUSINESS </a:t>
            </a:r>
            <a:r>
              <a:rPr lang="en-US" sz="5400" b="1" dirty="0">
                <a:solidFill>
                  <a:srgbClr val="0070C0"/>
                </a:solidFill>
                <a:latin typeface="Arial Black" panose="020B0A04020102020204" pitchFamily="34" charset="0"/>
                <a:ea typeface="Roboto Bold"/>
                <a:cs typeface="Roboto Bold"/>
                <a:sym typeface="Roboto Bold"/>
              </a:rPr>
              <a:t>MODEL </a:t>
            </a:r>
            <a:r>
              <a:rPr lang="en-US" sz="5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Roboto Bold"/>
                <a:cs typeface="Roboto Bold"/>
                <a:sym typeface="Roboto Bold"/>
              </a:rPr>
              <a:t>CANVAS</a:t>
            </a:r>
            <a:endParaRPr lang="en-US" sz="5400" b="1" dirty="0">
              <a:solidFill>
                <a:srgbClr val="0070C0"/>
              </a:solidFill>
              <a:latin typeface="Arial Black" panose="020B0A04020102020204" pitchFamily="34" charset="0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019" y="9975850"/>
            <a:ext cx="6578600" cy="641350"/>
            <a:chOff x="0" y="0"/>
            <a:chExt cx="1732635" cy="168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80700" y="-276391"/>
            <a:ext cx="6578600" cy="641350"/>
            <a:chOff x="0" y="0"/>
            <a:chExt cx="1732635" cy="168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9247398"/>
              </p:ext>
            </p:extLst>
          </p:nvPr>
        </p:nvGraphicFramePr>
        <p:xfrm>
          <a:off x="475338" y="2428286"/>
          <a:ext cx="17337324" cy="7210603"/>
        </p:xfrm>
        <a:graphic>
          <a:graphicData uri="http://schemas.openxmlformats.org/drawingml/2006/table">
            <a:tbl>
              <a:tblPr/>
              <a:tblGrid>
                <a:gridCol w="5046827"/>
                <a:gridCol w="12290497"/>
              </a:tblGrid>
              <a:tr h="119003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Segments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Segmen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Penggemar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minuman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sehat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muda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suka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hidup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aktif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pecinta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714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Value Propositions (Proposisi Nilai)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rasa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tanpa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pemanis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buatan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bahan-bahan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alami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menyehatkan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Channels (Saluran)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toko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ritel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delivery service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GoFood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GrabFood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melalui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website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atau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aplikasi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119003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Relationships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(Hubungan Pelanggan)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Personalization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lewat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pilihan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rasa,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program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diskon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atau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promo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berbasis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langganan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Revenue Streams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(Aliran Pendapatan)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botol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subscription model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berlangganan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bulanan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kemitraan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kafe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atau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restoran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Resources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(Sumber Daya Utama)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tambahan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buah-buahan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segar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madu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Activities (Kegiatan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inovasi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rasa,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riset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pasar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76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Partnerships (Kemitraan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Pemasok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baku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organik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platform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pemesanan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kafe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restoran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mitra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5430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Cost Structure (Struktur Biaya)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Pengadaan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baku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pengemasan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promosi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75338" y="432794"/>
            <a:ext cx="6880459" cy="44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26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CONTOH BMC PRODUK MINUMAN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5338" y="990600"/>
            <a:ext cx="16230600" cy="147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Sekarang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kita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beralih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minuman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Misalnya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berencana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menjual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minuman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berbasis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inovasi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rasa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sehat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</a:p>
          <a:p>
            <a:pPr algn="just">
              <a:lnSpc>
                <a:spcPts val="2933"/>
              </a:lnSpc>
            </a:pP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perlu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dipikirkan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dalam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minuman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Simak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contoh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minuman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berikut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!</a:t>
            </a:r>
          </a:p>
          <a:p>
            <a:pPr algn="just">
              <a:lnSpc>
                <a:spcPts val="2933"/>
              </a:lnSpc>
              <a:spcBef>
                <a:spcPct val="0"/>
              </a:spcBef>
            </a:pPr>
            <a:endParaRPr lang="en-US" sz="2095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019" y="9975850"/>
            <a:ext cx="6578600" cy="641350"/>
            <a:chOff x="0" y="0"/>
            <a:chExt cx="1732635" cy="168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80700" y="-276391"/>
            <a:ext cx="6578600" cy="641350"/>
            <a:chOff x="0" y="0"/>
            <a:chExt cx="1732635" cy="168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430701"/>
              </p:ext>
            </p:extLst>
          </p:nvPr>
        </p:nvGraphicFramePr>
        <p:xfrm>
          <a:off x="475338" y="2428286"/>
          <a:ext cx="17337324" cy="7210603"/>
        </p:xfrm>
        <a:graphic>
          <a:graphicData uri="http://schemas.openxmlformats.org/drawingml/2006/table">
            <a:tbl>
              <a:tblPr/>
              <a:tblGrid>
                <a:gridCol w="5046827"/>
                <a:gridCol w="12290497"/>
              </a:tblGrid>
              <a:tr h="119003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Segments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Segmen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muda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pecinta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fashion streetwear,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para influencer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sosial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media.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714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Value Propositions (Proposisi Nilai)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Koleksi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pakaian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desain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nyaman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cocok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hidup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kasual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Channels (Saluran)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melalui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toko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online, marketplace (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Shopee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Tokopedia</a:t>
                      </a:r>
                      <a:r>
                        <a:rPr lang="id-ID" sz="2000" b="1" dirty="0" smtClean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Lazada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),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butik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fisik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119003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Relationships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(Hubungan Pelanggan)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Menawarkan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pengalaman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berbelanja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personal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lewat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custom order,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kolaborasi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influencer.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Revenue Streams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(Aliran Pendapatan)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langsung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online, event pop-up store,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kolaborasi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brand lain.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Resources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(Sumber Daya Utama)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Desainer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produsen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pakaian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gudang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penyimpanan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platform e-commerce.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Activities (Kegiatan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Desain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pakaian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lewat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media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sosial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manajemen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76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Partnerships (Kemitraan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Pemasok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baku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pakaian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influencer fashion,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jasa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pengiriman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5430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Cost Structure (Struktur Biaya)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75338" y="432794"/>
            <a:ext cx="6880459" cy="44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26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CONTOH BMC PRODUK FASHION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5338" y="990600"/>
            <a:ext cx="14514261" cy="147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punya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passion di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dunia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fashion, BMC juga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jadi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panduan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mengembangkan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lini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fashion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Misalnya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kita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bahas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tentang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fashion streetwear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lagi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di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kalangan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muda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2933"/>
              </a:lnSpc>
              <a:spcBef>
                <a:spcPct val="0"/>
              </a:spcBef>
            </a:pPr>
            <a:endParaRPr lang="en-US" sz="2095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019" y="9975850"/>
            <a:ext cx="6578600" cy="641350"/>
            <a:chOff x="0" y="0"/>
            <a:chExt cx="1732635" cy="168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80700" y="-276391"/>
            <a:ext cx="6578600" cy="641350"/>
            <a:chOff x="0" y="0"/>
            <a:chExt cx="1732635" cy="168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4758275"/>
              </p:ext>
            </p:extLst>
          </p:nvPr>
        </p:nvGraphicFramePr>
        <p:xfrm>
          <a:off x="475338" y="2428286"/>
          <a:ext cx="17337324" cy="7212760"/>
        </p:xfrm>
        <a:graphic>
          <a:graphicData uri="http://schemas.openxmlformats.org/drawingml/2006/table">
            <a:tbl>
              <a:tblPr/>
              <a:tblGrid>
                <a:gridCol w="5046827"/>
                <a:gridCol w="12290497"/>
              </a:tblGrid>
              <a:tr h="119003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Segments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Segmen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Pembeli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mencari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barang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praktis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murah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keluarga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muda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pekerja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kantoran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Value Propositions (Proposisi Nilai)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berkualitas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harga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terjangkau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pengiriman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cepat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berbagai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pilihan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memudahkan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belanja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Channels (Saluran)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Website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sendiri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marketplace,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aplikasi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belanja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mobile.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119003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Relationships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(Hubungan Pelanggan)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Layanan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responsif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sistem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ulasan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program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loyalitas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tetap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Revenue Streams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(Aliran Pendapatan)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komisi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dari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seller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jika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marketplace),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iklan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Resources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(Sumber Daya Utama)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Sistem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e-commerce,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customer service,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pemasok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Activities (Kegiatan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Pengelolaan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inventaris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digital,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pemrosesan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pesanan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76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Partnerships (Kemitraan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Pemasok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jasa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kurir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platform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5430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Cost Structure (Struktur Biaya)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pengelolaan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website,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pengadaan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pengiriman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75338" y="432794"/>
            <a:ext cx="7258743" cy="44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26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CONTOH BMC PRODUK ONLINE SHOP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5338" y="990600"/>
            <a:ext cx="16230600" cy="147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Jika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Warga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Bimbingan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berencana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memulai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online shop,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membantu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merencanakan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dari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sampai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Z.</a:t>
            </a:r>
          </a:p>
          <a:p>
            <a:pPr algn="just">
              <a:lnSpc>
                <a:spcPts val="2933"/>
              </a:lnSpc>
            </a:pP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Yuk,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simak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contoh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sebuah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online shop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menjual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berbagai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macam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kebutuhan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sehari-hari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2933"/>
              </a:lnSpc>
              <a:spcBef>
                <a:spcPct val="0"/>
              </a:spcBef>
            </a:pPr>
            <a:endParaRPr lang="en-US" sz="2095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019" y="9975850"/>
            <a:ext cx="6578600" cy="641350"/>
            <a:chOff x="0" y="0"/>
            <a:chExt cx="1732635" cy="168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80700" y="-276391"/>
            <a:ext cx="6578600" cy="641350"/>
            <a:chOff x="0" y="0"/>
            <a:chExt cx="1732635" cy="168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3410219"/>
              </p:ext>
            </p:extLst>
          </p:nvPr>
        </p:nvGraphicFramePr>
        <p:xfrm>
          <a:off x="475338" y="2056811"/>
          <a:ext cx="17337324" cy="7563981"/>
        </p:xfrm>
        <a:graphic>
          <a:graphicData uri="http://schemas.openxmlformats.org/drawingml/2006/table">
            <a:tbl>
              <a:tblPr/>
              <a:tblGrid>
                <a:gridCol w="5046827"/>
                <a:gridCol w="12290497"/>
              </a:tblGrid>
              <a:tr h="11899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Segments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Segmen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Profesional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muda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mahasiswa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orang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ingin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meningkatkan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keterampilan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tertentu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misalnya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coding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atau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desain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grafis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25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Value Propositions (Proposisi Nilai)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Pelatihan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terjangkau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fleksibel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up-to-date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dapat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diakses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kapan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38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Channels (Saluran)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Platform e-learning (Zoom, Google Meet),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aplikasi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pembelajaran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website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resmi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11899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Relationships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(Hubungan Pelanggan)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Webinar gratis,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mentoring,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forum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komunitas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diskusi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25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Revenue Streams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(Aliran Pendapatan)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pelatihan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kursus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paket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langganan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bulanan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kursus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tambahan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25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Resources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(Sumber Daya Utama)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Pengajar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ahli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platform e-learning,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kursus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38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Activities (Kegiatan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Pembuatan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konten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pelatihan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digital,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interaksi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peserta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25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Partnerships (Kemitraan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Platform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pembelajaran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online, influencer di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bidang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terkait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perusahaan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pelatihan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karyawan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5424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Cost Structure (Struktur Biaya)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Pengembangan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konten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pengajar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75338" y="432794"/>
            <a:ext cx="8668662" cy="44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26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CONTOH BMC PRODUK LAYANAN PELATIHAN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5338" y="990600"/>
            <a:ext cx="17337323" cy="109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Terakhir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kita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lihat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contoh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layanan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pelatihan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Mungkin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ingin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membuka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kursus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online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pelatihan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keterampilan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Nah,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akan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membantumu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merancang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pelatihan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tepat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2933"/>
              </a:lnSpc>
              <a:spcBef>
                <a:spcPct val="0"/>
              </a:spcBef>
            </a:pPr>
            <a:endParaRPr lang="en-US" sz="2095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49900" y="-2353537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14535" y="4322744"/>
            <a:ext cx="15658929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5"/>
              </a:lnSpc>
            </a:pPr>
            <a:r>
              <a:rPr lang="en-US" sz="3268" b="1" dirty="0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Yuk, </a:t>
            </a:r>
            <a:r>
              <a:rPr lang="en-US" sz="3268" b="1" dirty="0" err="1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Terapkan</a:t>
            </a:r>
            <a:r>
              <a:rPr lang="en-US" sz="3268" b="1" dirty="0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 BMC </a:t>
            </a:r>
            <a:r>
              <a:rPr lang="en-US" sz="3268" b="1" dirty="0" err="1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pada</a:t>
            </a:r>
            <a:r>
              <a:rPr lang="en-US" sz="3268" b="1" dirty="0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68" b="1" dirty="0" err="1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Produkmu</a:t>
            </a:r>
            <a:r>
              <a:rPr lang="en-US" sz="3268" b="1" dirty="0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 agar </a:t>
            </a:r>
            <a:r>
              <a:rPr lang="en-US" sz="3268" b="1" dirty="0" err="1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Bisnis</a:t>
            </a:r>
            <a:r>
              <a:rPr lang="en-US" sz="3268" b="1" dirty="0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68" b="1" dirty="0" err="1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Sukses</a:t>
            </a:r>
            <a:r>
              <a:rPr lang="en-US" sz="3268" b="1" dirty="0">
                <a:solidFill>
                  <a:srgbClr val="0070C0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  <a:p>
            <a:pPr algn="just">
              <a:lnSpc>
                <a:spcPts val="4575"/>
              </a:lnSpc>
            </a:pPr>
            <a:endParaRPr lang="en-US" sz="3268" b="1" dirty="0">
              <a:solidFill>
                <a:srgbClr val="2A094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575"/>
              </a:lnSpc>
            </a:pPr>
            <a:r>
              <a:rPr lang="en-US" sz="32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Sudah</a:t>
            </a:r>
            <a:r>
              <a:rPr lang="en-US" sz="32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siap</a:t>
            </a:r>
            <a:r>
              <a:rPr lang="en-US" sz="32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mengembangkan</a:t>
            </a:r>
            <a:r>
              <a:rPr lang="en-US" sz="32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bisnismu</a:t>
            </a:r>
            <a:r>
              <a:rPr lang="en-US" sz="32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Gunakan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Business Model Canvas (BMC)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merencanakan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strategi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produk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secara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jelas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terstruktur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BMC,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kamu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bisa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memastikan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setiap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elemen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bisnis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berjalan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seiring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meningkatkan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peluang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68" b="1" i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sukses</a:t>
            </a:r>
            <a:r>
              <a:rPr lang="en-US" sz="3268" b="1" i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575"/>
              </a:lnSpc>
              <a:spcBef>
                <a:spcPct val="0"/>
              </a:spcBef>
            </a:pPr>
            <a:endParaRPr lang="en-US" sz="3268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14535" y="2036378"/>
            <a:ext cx="15526763" cy="184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356" b="1" dirty="0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Baca juga : 5 </a:t>
            </a:r>
            <a:r>
              <a:rPr lang="en-US" sz="5356" b="1" dirty="0" err="1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Contoh</a:t>
            </a:r>
            <a:r>
              <a:rPr lang="en-US" sz="5356" b="1" dirty="0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BMC </a:t>
            </a:r>
            <a:r>
              <a:rPr lang="en-US" sz="5356" b="1" dirty="0" err="1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Jasa</a:t>
            </a:r>
            <a:r>
              <a:rPr lang="en-US" sz="5356" b="1" dirty="0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 Perusahaan </a:t>
            </a:r>
            <a:r>
              <a:rPr lang="en-US" sz="5356" b="1" dirty="0" err="1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Terkenal</a:t>
            </a:r>
            <a:r>
              <a:rPr lang="en-US" sz="5356" b="1" dirty="0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&amp; </a:t>
            </a:r>
            <a:r>
              <a:rPr lang="en-US" sz="5356" b="1" dirty="0" err="1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inspiratif</a:t>
            </a:r>
            <a:r>
              <a:rPr lang="en-US" sz="5356" b="1" dirty="0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2024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1409700"/>
            <a:ext cx="75438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990"/>
              </a:lnSpc>
              <a:spcBef>
                <a:spcPct val="0"/>
              </a:spcBef>
            </a:pPr>
            <a:r>
              <a:rPr lang="en-US" sz="13564" dirty="0">
                <a:solidFill>
                  <a:srgbClr val="FF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91600" y="1409700"/>
            <a:ext cx="67818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990"/>
              </a:lnSpc>
              <a:spcBef>
                <a:spcPct val="0"/>
              </a:spcBef>
            </a:pPr>
            <a:r>
              <a:rPr lang="en-US" sz="13564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YOU</a:t>
            </a:r>
            <a:endParaRPr lang="en-US" sz="13564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2777884" y="4664983"/>
            <a:ext cx="11395316" cy="44182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495300" y="0"/>
            <a:ext cx="1028700" cy="4235516"/>
            <a:chOff x="0" y="0"/>
            <a:chExt cx="270933" cy="1115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33600" y="5600700"/>
            <a:ext cx="151257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id-ID" sz="3200" b="1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Materi berikutnya tema “5 cara menggunakan Canva untuk membuat bisnis online” buka Google:  </a:t>
            </a:r>
            <a:r>
              <a:rPr lang="id-ID" sz="3200" b="1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  <a:hlinkClick r:id="rId2"/>
              </a:rPr>
              <a:t>www.c</a:t>
            </a:r>
            <a:r>
              <a:rPr lang="en-US" sz="3200" b="1" dirty="0" err="1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  <a:hlinkClick r:id="rId2"/>
              </a:rPr>
              <a:t>anva</a:t>
            </a:r>
            <a:r>
              <a:rPr lang="id-ID" sz="3200" b="1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  <a:hlinkClick r:id="rId2"/>
              </a:rPr>
              <a:t>.com</a:t>
            </a:r>
            <a:endParaRPr lang="id-ID" sz="3200" b="1" dirty="0" smtClean="0">
              <a:solidFill>
                <a:srgbClr val="2A094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879"/>
              </a:lnSpc>
              <a:spcBef>
                <a:spcPct val="0"/>
              </a:spcBef>
            </a:pPr>
            <a:endParaRPr lang="id-ID" sz="3200" b="1" dirty="0" smtClean="0">
              <a:solidFill>
                <a:srgbClr val="2A094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sz="3200" b="1" u="sng" dirty="0" smtClean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</a:t>
            </a:r>
            <a:r>
              <a:rPr lang="en-US" sz="3200" b="1" u="sng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://</a:t>
            </a:r>
            <a:r>
              <a:rPr lang="en-US" sz="3200" b="1" u="sng" dirty="0" smtClean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www.canva.com/id_id/kantorberita/berita/canva-online</a:t>
            </a:r>
            <a:endParaRPr lang="id-ID" sz="3200" b="1" u="sng" dirty="0" smtClean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32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business-webinar</a:t>
            </a:r>
            <a:r>
              <a:rPr lang="en-US" sz="2056" b="1" dirty="0" smtClean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endParaRPr lang="id-ID" sz="2056" b="1" dirty="0" smtClean="0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79"/>
              </a:lnSpc>
              <a:spcBef>
                <a:spcPct val="0"/>
              </a:spcBef>
            </a:pPr>
            <a:endParaRPr lang="en-US" sz="2056" b="1" dirty="0">
              <a:solidFill>
                <a:srgbClr val="004AA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495300" y="4664983"/>
            <a:ext cx="1028700" cy="1048907"/>
            <a:chOff x="0" y="0"/>
            <a:chExt cx="270933" cy="2762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17754349" y="6051484"/>
            <a:ext cx="1028700" cy="4235516"/>
            <a:chOff x="0" y="0"/>
            <a:chExt cx="270933" cy="11155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7754349" y="4573111"/>
            <a:ext cx="1028700" cy="1048907"/>
            <a:chOff x="0" y="0"/>
            <a:chExt cx="270933" cy="2762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380614" y="1028700"/>
            <a:ext cx="1878686" cy="469671"/>
          </a:xfrm>
          <a:custGeom>
            <a:avLst/>
            <a:gdLst/>
            <a:ahLst/>
            <a:cxnLst/>
            <a:rect l="l" t="t" r="r" b="b"/>
            <a:pathLst>
              <a:path w="1878686" h="469671">
                <a:moveTo>
                  <a:pt x="0" y="0"/>
                </a:moveTo>
                <a:lnTo>
                  <a:pt x="1878686" y="0"/>
                </a:lnTo>
                <a:lnTo>
                  <a:pt x="1878686" y="469671"/>
                </a:lnTo>
                <a:lnTo>
                  <a:pt x="0" y="46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69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49900" y="-2353537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3086100"/>
            <a:ext cx="16040100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15"/>
              </a:lnSpc>
            </a:pPr>
            <a:r>
              <a:rPr lang="en-US" sz="2868" b="1" u="sng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Business Model Canvas (BMC) </a:t>
            </a:r>
            <a:r>
              <a:rPr lang="en-US" sz="2868" b="1" u="sng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2868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alat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strategis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digunakan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merancang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mengembangkan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memahami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model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bisnis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suatu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perusahaan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secara</a:t>
            </a:r>
            <a:r>
              <a:rPr lang="en-US" sz="2868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menyeluruh</a:t>
            </a:r>
            <a:r>
              <a:rPr lang="en-US" sz="2868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868" b="1" i="1" u="sng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Diperkenalkan</a:t>
            </a:r>
            <a:r>
              <a:rPr lang="en-US" sz="2868" b="1" i="1" u="sng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i="1" u="sng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oleh</a:t>
            </a:r>
            <a:r>
              <a:rPr lang="en-US" sz="2868" b="1" i="1" u="sng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Alexander </a:t>
            </a:r>
            <a:r>
              <a:rPr lang="en-US" sz="2868" b="1" i="1" u="sng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Osterwalder</a:t>
            </a:r>
            <a:r>
              <a:rPr lang="en-US" sz="2868" b="1" i="1" u="sng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i="1" u="sng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2868" b="1" i="1" u="sng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i="1" u="sng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bukunya</a:t>
            </a:r>
            <a:r>
              <a:rPr lang="en-US" sz="2868" b="1" i="1" u="sng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Business Model Generation</a:t>
            </a:r>
            <a:r>
              <a:rPr lang="en-US" sz="2868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BMC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memudahkan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pelaku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bisnis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memvisualisasikan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elemen-elemen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utama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mendasari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jalannya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sebuah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bisnis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satu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lembar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kanvas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Ini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membantu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pengusaha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merumuskan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strategi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menyusun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rencana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mengidentifikasi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peluang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serta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tantangan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secara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lebih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68" b="1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efektif</a:t>
            </a:r>
            <a:r>
              <a:rPr lang="en-US" sz="2868" b="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015"/>
              </a:lnSpc>
              <a:spcBef>
                <a:spcPct val="0"/>
              </a:spcBef>
            </a:pPr>
            <a:endParaRPr lang="en-US" sz="2868" b="1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790700"/>
            <a:ext cx="144399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39"/>
              </a:lnSpc>
            </a:pPr>
            <a:r>
              <a:rPr lang="en-US" sz="4956" b="1" dirty="0" err="1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Mengenal</a:t>
            </a:r>
            <a:r>
              <a:rPr lang="en-US" sz="4956" b="1" dirty="0">
                <a:solidFill>
                  <a:srgbClr val="2A09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956" b="1" dirty="0">
                <a:solidFill>
                  <a:srgbClr val="0070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Business Model </a:t>
            </a:r>
            <a:r>
              <a:rPr lang="en-US" sz="4956" b="1" dirty="0" smtClean="0">
                <a:solidFill>
                  <a:srgbClr val="0070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Canvas </a:t>
            </a:r>
            <a:r>
              <a:rPr lang="en-US" sz="4956" b="1" dirty="0">
                <a:solidFill>
                  <a:srgbClr val="0070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(BMC 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8470" y="9612568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5450" y="-514350"/>
            <a:ext cx="1054100" cy="3086100"/>
            <a:chOff x="0" y="0"/>
            <a:chExt cx="27762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732250" y="8069518"/>
            <a:ext cx="1054100" cy="3086100"/>
            <a:chOff x="0" y="0"/>
            <a:chExt cx="27762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5075707"/>
              </p:ext>
            </p:extLst>
          </p:nvPr>
        </p:nvGraphicFramePr>
        <p:xfrm>
          <a:off x="2248826" y="3467101"/>
          <a:ext cx="13647378" cy="6115791"/>
        </p:xfrm>
        <a:graphic>
          <a:graphicData uri="http://schemas.openxmlformats.org/drawingml/2006/table">
            <a:tbl>
              <a:tblPr/>
              <a:tblGrid>
                <a:gridCol w="4976229"/>
                <a:gridCol w="4314244"/>
                <a:gridCol w="4356905"/>
              </a:tblGrid>
              <a:tr h="155781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1.)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Customer Segments 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Segmen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Pelanggan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2.)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Value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Proporsitions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Proporsi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Nilai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3.)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Channels 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Saluran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  <a:endParaRPr lang="en-US" sz="1100" dirty="0"/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</a:tr>
              <a:tr h="200110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4.)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Customer Relationships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(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Hubungan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Pelanggan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5.)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Revenue Streams (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Sumber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Pendapatan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  <a:endParaRPr lang="en-US" sz="1100" dirty="0"/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6.)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Key Resources 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Sumber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Daya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Utama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</a:tr>
              <a:tr h="2556878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7.)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Key Activities 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Kegiatan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Utama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8.)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Key Partnerships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Kemitraan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Utama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0" spc="74" dirty="0">
                          <a:solidFill>
                            <a:srgbClr val="C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9.) 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Cost Structure </a:t>
                      </a:r>
                      <a:endParaRPr lang="en-US" sz="1100" dirty="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(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Struktur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</a:t>
                      </a:r>
                      <a:r>
                        <a:rPr lang="en-US" sz="2499" b="1" spc="74" dirty="0" err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Biaya</a:t>
                      </a:r>
                      <a:r>
                        <a:rPr lang="en-US" sz="2499" b="1" spc="74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 )</a:t>
                      </a:r>
                    </a:p>
                  </a:txBody>
                  <a:tcPr marL="227782" marR="227782" marT="227782" marB="227782" anchor="ctr">
                    <a:lnL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3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3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2"/>
          <p:cNvGrpSpPr/>
          <p:nvPr/>
        </p:nvGrpSpPr>
        <p:grpSpPr>
          <a:xfrm>
            <a:off x="2248826" y="1598484"/>
            <a:ext cx="13647378" cy="1502481"/>
            <a:chOff x="0" y="0"/>
            <a:chExt cx="3051904" cy="3359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51904" cy="335993"/>
            </a:xfrm>
            <a:custGeom>
              <a:avLst/>
              <a:gdLst/>
              <a:ahLst/>
              <a:cxnLst/>
              <a:rect l="l" t="t" r="r" b="b"/>
              <a:pathLst>
                <a:path w="3051904" h="335993">
                  <a:moveTo>
                    <a:pt x="0" y="0"/>
                  </a:moveTo>
                  <a:lnTo>
                    <a:pt x="3051904" y="0"/>
                  </a:lnTo>
                  <a:lnTo>
                    <a:pt x="3051904" y="335993"/>
                  </a:lnTo>
                  <a:lnTo>
                    <a:pt x="0" y="335993"/>
                  </a:lnTo>
                  <a:close/>
                </a:path>
              </a:pathLst>
            </a:custGeom>
            <a:solidFill>
              <a:srgbClr val="15315E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3051904" cy="326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57400" y="1866900"/>
            <a:ext cx="1383880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9</a:t>
            </a:r>
            <a:r>
              <a:rPr lang="id-ID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</a:t>
            </a:r>
            <a:r>
              <a:rPr lang="en-US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</a:t>
            </a:r>
            <a:r>
              <a:rPr lang="en-US" sz="3200" spc="-448" dirty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ELEMEN </a:t>
            </a:r>
            <a:r>
              <a:rPr lang="id-ID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</a:t>
            </a:r>
            <a:r>
              <a:rPr lang="en-US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DALAM </a:t>
            </a:r>
            <a:r>
              <a:rPr lang="id-ID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:  BUSINESS  MODEL CANVAS 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id-ID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( </a:t>
            </a:r>
            <a:r>
              <a:rPr lang="en-US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BMC</a:t>
            </a:r>
            <a:r>
              <a:rPr lang="id-ID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)</a:t>
            </a:r>
            <a:r>
              <a:rPr lang="en-US" sz="3200" spc="-448" dirty="0" smtClean="0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</a:t>
            </a:r>
            <a:endParaRPr lang="en-US" sz="3200" spc="-448" dirty="0">
              <a:solidFill>
                <a:srgbClr val="FFFFFF"/>
              </a:solidFill>
              <a:latin typeface="Lexend Giga"/>
              <a:ea typeface="Lexend Giga"/>
              <a:cs typeface="Lexend Giga"/>
              <a:sym typeface="Lexend Giga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5540370" y="1028700"/>
            <a:ext cx="997609" cy="1211058"/>
          </a:xfrm>
          <a:custGeom>
            <a:avLst/>
            <a:gdLst/>
            <a:ahLst/>
            <a:cxnLst/>
            <a:rect l="l" t="t" r="r" b="b"/>
            <a:pathLst>
              <a:path w="997609" h="1211058">
                <a:moveTo>
                  <a:pt x="997609" y="0"/>
                </a:moveTo>
                <a:lnTo>
                  <a:pt x="0" y="0"/>
                </a:lnTo>
                <a:lnTo>
                  <a:pt x="0" y="1211058"/>
                </a:lnTo>
                <a:lnTo>
                  <a:pt x="997609" y="1211058"/>
                </a:lnTo>
                <a:lnTo>
                  <a:pt x="997609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50021" y="1028700"/>
            <a:ext cx="997609" cy="1211058"/>
          </a:xfrm>
          <a:custGeom>
            <a:avLst/>
            <a:gdLst/>
            <a:ahLst/>
            <a:cxnLst/>
            <a:rect l="l" t="t" r="r" b="b"/>
            <a:pathLst>
              <a:path w="997609" h="1211058">
                <a:moveTo>
                  <a:pt x="0" y="0"/>
                </a:moveTo>
                <a:lnTo>
                  <a:pt x="997609" y="0"/>
                </a:lnTo>
                <a:lnTo>
                  <a:pt x="997609" y="1211058"/>
                </a:lnTo>
                <a:lnTo>
                  <a:pt x="0" y="121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850" y="671304"/>
            <a:ext cx="4514850" cy="714793"/>
            <a:chOff x="0" y="0"/>
            <a:chExt cx="1189096" cy="188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9096" cy="188258"/>
            </a:xfrm>
            <a:custGeom>
              <a:avLst/>
              <a:gdLst/>
              <a:ahLst/>
              <a:cxnLst/>
              <a:rect l="l" t="t" r="r" b="b"/>
              <a:pathLst>
                <a:path w="1189096" h="188258">
                  <a:moveTo>
                    <a:pt x="0" y="0"/>
                  </a:moveTo>
                  <a:lnTo>
                    <a:pt x="1189096" y="0"/>
                  </a:lnTo>
                  <a:lnTo>
                    <a:pt x="1189096" y="188258"/>
                  </a:lnTo>
                  <a:lnTo>
                    <a:pt x="0" y="18825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89096" cy="23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960786"/>
            <a:ext cx="164211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id-ID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</a:t>
            </a:r>
            <a:r>
              <a:rPr lang="en-US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</a:t>
            </a:r>
            <a:r>
              <a:rPr lang="id-ID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)</a:t>
            </a:r>
            <a:r>
              <a:rPr lang="en-US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 </a:t>
            </a:r>
            <a:r>
              <a:rPr lang="id-ID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     </a:t>
            </a:r>
            <a:r>
              <a:rPr lang="en-US" sz="4000" u="sng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9</a:t>
            </a:r>
            <a:r>
              <a:rPr lang="id-ID" sz="4000" u="sng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</a:t>
            </a:r>
            <a:r>
              <a:rPr lang="en-US" sz="4000" u="sng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ELEMEN </a:t>
            </a:r>
            <a:r>
              <a:rPr lang="en-US" sz="4000" u="sng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DALAM BUSINESS MODEL </a:t>
            </a:r>
            <a:r>
              <a:rPr lang="en-US" sz="4000" u="sng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CANVAS</a:t>
            </a:r>
            <a:r>
              <a:rPr lang="id-ID" sz="4000" u="sng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4000" u="sng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256827"/>
            <a:ext cx="15803568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5"/>
              </a:lnSpc>
            </a:pP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BMC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terdiri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dari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9</a:t>
            </a:r>
            <a:r>
              <a:rPr lang="id-ID" sz="2289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 smtClean="0"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289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utama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saling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berkaitan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mencakup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berbagai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aspek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penting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dalam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operasional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289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id-ID" sz="2289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smtClean="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</a:t>
            </a:r>
            <a:r>
              <a:rPr lang="id-ID" sz="2289" b="1" dirty="0" smtClean="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 smtClean="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289" b="1" dirty="0" smtClean="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tersebut</a:t>
            </a:r>
            <a:r>
              <a:rPr lang="en-US" sz="2289" b="1" dirty="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sebagai</a:t>
            </a:r>
            <a:r>
              <a:rPr lang="en-US" sz="2289" b="1" dirty="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berikut</a:t>
            </a:r>
            <a:r>
              <a:rPr lang="en-US" sz="2289" b="1" dirty="0"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</a:p>
          <a:p>
            <a:pPr algn="just">
              <a:lnSpc>
                <a:spcPts val="3205"/>
              </a:lnSpc>
            </a:pPr>
            <a:endParaRPr lang="en-US" sz="2800" b="1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3205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Customer Segments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Segmen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Pelanggan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205"/>
              </a:lnSpc>
            </a:pP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berfokus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pada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kelompok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menjadi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target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utama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Menentukan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siapa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saja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potensial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sangat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penting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karena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mempengaruhi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bagaimana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akan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menyusun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strategi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pemasaran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layanan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lang="en-US" sz="2289" b="1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3205"/>
              </a:lnSpc>
            </a:pPr>
            <a:endParaRPr lang="en-US" sz="2800" b="1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3205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2.  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Value Propositions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Proposisi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Nilai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205"/>
              </a:lnSpc>
            </a:pP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Value proposition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adalah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nilai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ditawarkan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oleh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kepada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kata lain,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membuat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layanan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berbeda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lebih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baik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dibandingkan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pesaing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Value proposition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adalah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alasan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utama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mengapa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memilih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289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289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3205"/>
              </a:lnSpc>
              <a:spcBef>
                <a:spcPct val="0"/>
              </a:spcBef>
            </a:pPr>
            <a:endParaRPr lang="en-US" sz="2289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773756" y="671304"/>
            <a:ext cx="800100" cy="714793"/>
            <a:chOff x="0" y="0"/>
            <a:chExt cx="210726" cy="1882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726" cy="188258"/>
            </a:xfrm>
            <a:custGeom>
              <a:avLst/>
              <a:gdLst/>
              <a:ahLst/>
              <a:cxnLst/>
              <a:rect l="l" t="t" r="r" b="b"/>
              <a:pathLst>
                <a:path w="210726" h="188258">
                  <a:moveTo>
                    <a:pt x="0" y="0"/>
                  </a:moveTo>
                  <a:lnTo>
                    <a:pt x="210726" y="0"/>
                  </a:lnTo>
                  <a:lnTo>
                    <a:pt x="210726" y="188258"/>
                  </a:lnTo>
                  <a:lnTo>
                    <a:pt x="0" y="18825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10726" cy="23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832268" y="8702965"/>
            <a:ext cx="954082" cy="2886064"/>
            <a:chOff x="0" y="0"/>
            <a:chExt cx="251281" cy="7601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1281" cy="760116"/>
            </a:xfrm>
            <a:custGeom>
              <a:avLst/>
              <a:gdLst/>
              <a:ahLst/>
              <a:cxnLst/>
              <a:rect l="l" t="t" r="r" b="b"/>
              <a:pathLst>
                <a:path w="251281" h="760116">
                  <a:moveTo>
                    <a:pt x="0" y="0"/>
                  </a:moveTo>
                  <a:lnTo>
                    <a:pt x="251281" y="0"/>
                  </a:lnTo>
                  <a:lnTo>
                    <a:pt x="251281" y="760116"/>
                  </a:lnTo>
                  <a:lnTo>
                    <a:pt x="0" y="760116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51281" cy="807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73200" y="1028700"/>
            <a:ext cx="3086100" cy="445135"/>
            <a:chOff x="0" y="0"/>
            <a:chExt cx="812800" cy="117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17237"/>
            </a:xfrm>
            <a:custGeom>
              <a:avLst/>
              <a:gdLst/>
              <a:ahLst/>
              <a:cxnLst/>
              <a:rect l="l" t="t" r="r" b="b"/>
              <a:pathLst>
                <a:path w="812800" h="117237">
                  <a:moveTo>
                    <a:pt x="0" y="0"/>
                  </a:moveTo>
                  <a:lnTo>
                    <a:pt x="812800" y="0"/>
                  </a:lnTo>
                  <a:lnTo>
                    <a:pt x="812800" y="117237"/>
                  </a:lnTo>
                  <a:lnTo>
                    <a:pt x="0" y="117237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64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086100" cy="826135"/>
            <a:chOff x="0" y="0"/>
            <a:chExt cx="812800" cy="2175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17583"/>
            </a:xfrm>
            <a:custGeom>
              <a:avLst/>
              <a:gdLst/>
              <a:ahLst/>
              <a:cxnLst/>
              <a:rect l="l" t="t" r="r" b="b"/>
              <a:pathLst>
                <a:path w="812800" h="217583">
                  <a:moveTo>
                    <a:pt x="0" y="0"/>
                  </a:moveTo>
                  <a:lnTo>
                    <a:pt x="812800" y="0"/>
                  </a:lnTo>
                  <a:lnTo>
                    <a:pt x="812800" y="217583"/>
                  </a:lnTo>
                  <a:lnTo>
                    <a:pt x="0" y="217583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65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01900" y="9460865"/>
            <a:ext cx="3086100" cy="826135"/>
            <a:chOff x="0" y="0"/>
            <a:chExt cx="812800" cy="2175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17583"/>
            </a:xfrm>
            <a:custGeom>
              <a:avLst/>
              <a:gdLst/>
              <a:ahLst/>
              <a:cxnLst/>
              <a:rect l="l" t="t" r="r" b="b"/>
              <a:pathLst>
                <a:path w="812800" h="217583">
                  <a:moveTo>
                    <a:pt x="0" y="0"/>
                  </a:moveTo>
                  <a:lnTo>
                    <a:pt x="812800" y="0"/>
                  </a:lnTo>
                  <a:lnTo>
                    <a:pt x="812800" y="217583"/>
                  </a:lnTo>
                  <a:lnTo>
                    <a:pt x="0" y="217583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265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951713"/>
            <a:ext cx="16230600" cy="597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4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3.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Channels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Saluran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614"/>
              </a:lnSpc>
            </a:pP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menjelaskan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bagaimana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layanan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sampai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mencakup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berbagai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saluran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distribusi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baik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online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maupun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offline,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serta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berinteraksi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Misalnya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saja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media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sosial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website,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lain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sebagainya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3614"/>
              </a:lnSpc>
            </a:pPr>
            <a:endParaRPr lang="en-US" sz="2800" b="1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3614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Customer Relationships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Hubungan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Pelanggan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614"/>
              </a:lnSpc>
            </a:pP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Bagaimana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membangun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memelihara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hubungan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mencakup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strategi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pelayanan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dukungan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menjaga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loyalitas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3614"/>
              </a:lnSpc>
            </a:pPr>
            <a:endParaRPr lang="en-US" sz="2800" b="1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3614"/>
              </a:lnSpc>
            </a:pPr>
            <a:r>
              <a:rPr lang="en-US" sz="2800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Revenue Streams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Sumber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Pendapatan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614"/>
              </a:lnSpc>
            </a:pP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menggambarkan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bagaimana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menghasilkan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uang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dari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setiap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segmen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pelanggan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dapat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berupa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penjualan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langsung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langganan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komisi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pendapatan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581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lainnya</a:t>
            </a:r>
            <a:r>
              <a:rPr lang="en-US" sz="2581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3614"/>
              </a:lnSpc>
              <a:spcBef>
                <a:spcPct val="0"/>
              </a:spcBef>
            </a:pPr>
            <a:endParaRPr lang="en-US" sz="258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43050" y="8477435"/>
            <a:ext cx="1054100" cy="3086100"/>
            <a:chOff x="0" y="0"/>
            <a:chExt cx="27762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472" y="405041"/>
            <a:ext cx="2780749" cy="913925"/>
            <a:chOff x="0" y="0"/>
            <a:chExt cx="732378" cy="240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2378" cy="240705"/>
            </a:xfrm>
            <a:custGeom>
              <a:avLst/>
              <a:gdLst/>
              <a:ahLst/>
              <a:cxnLst/>
              <a:rect l="l" t="t" r="r" b="b"/>
              <a:pathLst>
                <a:path w="732378" h="240705">
                  <a:moveTo>
                    <a:pt x="120352" y="0"/>
                  </a:moveTo>
                  <a:lnTo>
                    <a:pt x="612026" y="0"/>
                  </a:lnTo>
                  <a:cubicBezTo>
                    <a:pt x="643945" y="0"/>
                    <a:pt x="674558" y="12680"/>
                    <a:pt x="697128" y="35250"/>
                  </a:cubicBezTo>
                  <a:cubicBezTo>
                    <a:pt x="719698" y="57821"/>
                    <a:pt x="732378" y="88433"/>
                    <a:pt x="732378" y="120352"/>
                  </a:cubicBezTo>
                  <a:lnTo>
                    <a:pt x="732378" y="120352"/>
                  </a:lnTo>
                  <a:cubicBezTo>
                    <a:pt x="732378" y="152272"/>
                    <a:pt x="719698" y="182884"/>
                    <a:pt x="697128" y="205454"/>
                  </a:cubicBezTo>
                  <a:cubicBezTo>
                    <a:pt x="674558" y="228025"/>
                    <a:pt x="643945" y="240705"/>
                    <a:pt x="612026" y="240705"/>
                  </a:cubicBezTo>
                  <a:lnTo>
                    <a:pt x="120352" y="240705"/>
                  </a:lnTo>
                  <a:cubicBezTo>
                    <a:pt x="88433" y="240705"/>
                    <a:pt x="57821" y="228025"/>
                    <a:pt x="35250" y="205454"/>
                  </a:cubicBezTo>
                  <a:cubicBezTo>
                    <a:pt x="12680" y="182884"/>
                    <a:pt x="0" y="152272"/>
                    <a:pt x="0" y="120352"/>
                  </a:cubicBezTo>
                  <a:lnTo>
                    <a:pt x="0" y="120352"/>
                  </a:lnTo>
                  <a:cubicBezTo>
                    <a:pt x="0" y="88433"/>
                    <a:pt x="12680" y="57821"/>
                    <a:pt x="35250" y="35250"/>
                  </a:cubicBezTo>
                  <a:cubicBezTo>
                    <a:pt x="57821" y="12680"/>
                    <a:pt x="88433" y="0"/>
                    <a:pt x="120352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32378" cy="288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65332" y="8901355"/>
            <a:ext cx="2980785" cy="980604"/>
            <a:chOff x="0" y="0"/>
            <a:chExt cx="785063" cy="2582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63" cy="258266"/>
            </a:xfrm>
            <a:custGeom>
              <a:avLst/>
              <a:gdLst/>
              <a:ahLst/>
              <a:cxnLst/>
              <a:rect l="l" t="t" r="r" b="b"/>
              <a:pathLst>
                <a:path w="785063" h="258266">
                  <a:moveTo>
                    <a:pt x="129133" y="0"/>
                  </a:moveTo>
                  <a:lnTo>
                    <a:pt x="655930" y="0"/>
                  </a:lnTo>
                  <a:cubicBezTo>
                    <a:pt x="690178" y="0"/>
                    <a:pt x="723023" y="13605"/>
                    <a:pt x="747241" y="37822"/>
                  </a:cubicBezTo>
                  <a:cubicBezTo>
                    <a:pt x="771458" y="62039"/>
                    <a:pt x="785063" y="94885"/>
                    <a:pt x="785063" y="129133"/>
                  </a:cubicBezTo>
                  <a:lnTo>
                    <a:pt x="785063" y="129133"/>
                  </a:lnTo>
                  <a:cubicBezTo>
                    <a:pt x="785063" y="163381"/>
                    <a:pt x="771458" y="196227"/>
                    <a:pt x="747241" y="220444"/>
                  </a:cubicBezTo>
                  <a:cubicBezTo>
                    <a:pt x="723023" y="244661"/>
                    <a:pt x="690178" y="258266"/>
                    <a:pt x="655930" y="258266"/>
                  </a:cubicBezTo>
                  <a:lnTo>
                    <a:pt x="129133" y="258266"/>
                  </a:lnTo>
                  <a:cubicBezTo>
                    <a:pt x="94885" y="258266"/>
                    <a:pt x="62039" y="244661"/>
                    <a:pt x="37822" y="220444"/>
                  </a:cubicBezTo>
                  <a:cubicBezTo>
                    <a:pt x="13605" y="196227"/>
                    <a:pt x="0" y="163381"/>
                    <a:pt x="0" y="129133"/>
                  </a:cubicBezTo>
                  <a:lnTo>
                    <a:pt x="0" y="129133"/>
                  </a:lnTo>
                  <a:cubicBezTo>
                    <a:pt x="0" y="94885"/>
                    <a:pt x="13605" y="62039"/>
                    <a:pt x="37822" y="37822"/>
                  </a:cubicBezTo>
                  <a:cubicBezTo>
                    <a:pt x="62039" y="13605"/>
                    <a:pt x="94885" y="0"/>
                    <a:pt x="129133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63" cy="305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77295"/>
            <a:ext cx="16230600" cy="727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6.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Key Resources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Sumber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Daya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Utama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840"/>
              </a:lnSpc>
            </a:pPr>
            <a:r>
              <a:rPr lang="en-US" sz="2743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resources </a:t>
            </a:r>
            <a:r>
              <a:rPr lang="en-US" sz="2743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adalah</a:t>
            </a:r>
            <a:r>
              <a:rPr lang="en-US" sz="2743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sumber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daya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diperlukan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menjalankan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Terdapat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empat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tipe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key resources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mulai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dari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physical resource (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tempat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usaha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bangunan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gedung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kendaraan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mesin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bahan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baku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), intellectual resource (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merek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hak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cipta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partnership, paten, trademark), human resource (orang yang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melakukan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kegiatan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perusahaan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sumber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daya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manusia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),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financial resource (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saldo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tunai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dana,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kredit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 lain </a:t>
            </a:r>
            <a:r>
              <a:rPr lang="en-US" sz="2743" b="1" dirty="0" err="1">
                <a:latin typeface="Libre Baskerville"/>
                <a:ea typeface="Libre Baskerville"/>
                <a:cs typeface="Libre Baskerville"/>
                <a:sym typeface="Libre Baskerville"/>
              </a:rPr>
              <a:t>sebagainya</a:t>
            </a:r>
            <a:r>
              <a:rPr lang="en-US" sz="2743" b="1" dirty="0"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</a:p>
          <a:p>
            <a:pPr algn="just">
              <a:lnSpc>
                <a:spcPts val="3840"/>
              </a:lnSpc>
            </a:pPr>
            <a:r>
              <a:rPr lang="en-US" sz="2743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lang="en-US" sz="2800" b="1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3840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7.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Key Activities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Kegiatan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Utama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3840"/>
              </a:lnSpc>
            </a:pP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Kegiatan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apa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harus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dilakukan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agar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berjalan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sesuai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rencana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mencakup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produksi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pemasaran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distribusi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Key activities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merupakan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sebuah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di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dalam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business model canvas yang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menggambarkan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mengenai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semua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aktivitas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berkaitan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Semua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aktivitas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tersebut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harus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menghasilkan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value proposition </a:t>
            </a:r>
            <a:r>
              <a:rPr lang="en-US" sz="2743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perusahaan</a:t>
            </a:r>
            <a:r>
              <a:rPr lang="en-US" sz="2743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3840"/>
              </a:lnSpc>
              <a:spcBef>
                <a:spcPct val="0"/>
              </a:spcBef>
            </a:pPr>
            <a:endParaRPr lang="en-US" sz="2743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089046" y="-1138009"/>
            <a:ext cx="1054100" cy="3086100"/>
            <a:chOff x="0" y="0"/>
            <a:chExt cx="277623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73200" y="9064625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867722"/>
            <a:ext cx="16230600" cy="606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8. 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Key Partnerships (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Kemitraan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Utama</a:t>
            </a:r>
            <a:r>
              <a:rPr lang="en-US" sz="2800" b="1" u="sng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</a:p>
          <a:p>
            <a:pPr algn="just">
              <a:lnSpc>
                <a:spcPts val="4290"/>
              </a:lnSpc>
            </a:pP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Siapa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saja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mitra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dapat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membantu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Key partnership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dapat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berupa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supplier, distributor, </a:t>
            </a:r>
            <a:r>
              <a:rPr lang="id-ID" sz="3064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3064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pihak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ketiga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lainnya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mendukung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jalannya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4290"/>
              </a:lnSpc>
            </a:pPr>
            <a:endParaRPr lang="en-US" sz="2800"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4290"/>
              </a:lnSpc>
            </a:pP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9. Cost Structure (</a:t>
            </a:r>
            <a:r>
              <a:rPr lang="en-US" sz="2800" b="1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Struktur</a:t>
            </a: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Biaya</a:t>
            </a:r>
            <a:r>
              <a:rPr lang="en-US" sz="2800" b="1" dirty="0">
                <a:solidFill>
                  <a:srgbClr val="C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</a:t>
            </a:r>
            <a:endParaRPr lang="en-US" sz="2800" dirty="0">
              <a:solidFill>
                <a:srgbClr val="C00000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  <a:p>
            <a:pPr algn="just">
              <a:lnSpc>
                <a:spcPts val="4290"/>
              </a:lnSpc>
            </a:pPr>
            <a:r>
              <a:rPr lang="en-US" sz="3064" b="1" i="1" u="sng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3064" b="1" i="1" u="sng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u="sng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terakhir</a:t>
            </a:r>
            <a:r>
              <a:rPr lang="en-US" sz="3064" b="1" i="1" u="sng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u="sng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adalah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biaya-biaya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dikeluarkan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menjalankan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semua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kegiatan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operasional</a:t>
            </a:r>
            <a:r>
              <a:rPr lang="en-US" sz="3064" b="1" i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i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mencakup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pemerataan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biaya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mengoperasikan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sesuai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value proposition.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Selain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itu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juga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mengelola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anggaran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secara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lebih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efisien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meminimalisir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risiko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kerugian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juga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kondisi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keuangan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perusahaan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tidak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64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sehat</a:t>
            </a:r>
            <a:r>
              <a:rPr lang="en-US" sz="3064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064" b="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089046" y="-1138009"/>
            <a:ext cx="1054100" cy="3086100"/>
            <a:chOff x="0" y="0"/>
            <a:chExt cx="27762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3086100" cy="826135"/>
            <a:chOff x="0" y="0"/>
            <a:chExt cx="812800" cy="2175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17583"/>
            </a:xfrm>
            <a:custGeom>
              <a:avLst/>
              <a:gdLst/>
              <a:ahLst/>
              <a:cxnLst/>
              <a:rect l="l" t="t" r="r" b="b"/>
              <a:pathLst>
                <a:path w="812800" h="217583">
                  <a:moveTo>
                    <a:pt x="0" y="0"/>
                  </a:moveTo>
                  <a:lnTo>
                    <a:pt x="812800" y="0"/>
                  </a:lnTo>
                  <a:lnTo>
                    <a:pt x="812800" y="217583"/>
                  </a:lnTo>
                  <a:lnTo>
                    <a:pt x="0" y="217583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265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4057180"/>
            <a:ext cx="643720" cy="5880217"/>
            <a:chOff x="0" y="0"/>
            <a:chExt cx="169539" cy="15486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39" cy="1548699"/>
            </a:xfrm>
            <a:custGeom>
              <a:avLst/>
              <a:gdLst/>
              <a:ahLst/>
              <a:cxnLst/>
              <a:rect l="l" t="t" r="r" b="b"/>
              <a:pathLst>
                <a:path w="169539" h="1548699">
                  <a:moveTo>
                    <a:pt x="84770" y="0"/>
                  </a:moveTo>
                  <a:lnTo>
                    <a:pt x="84770" y="0"/>
                  </a:lnTo>
                  <a:cubicBezTo>
                    <a:pt x="107252" y="0"/>
                    <a:pt x="128813" y="8931"/>
                    <a:pt x="144711" y="24828"/>
                  </a:cubicBezTo>
                  <a:cubicBezTo>
                    <a:pt x="160608" y="40726"/>
                    <a:pt x="169539" y="62287"/>
                    <a:pt x="169539" y="84770"/>
                  </a:cubicBezTo>
                  <a:lnTo>
                    <a:pt x="169539" y="1463929"/>
                  </a:lnTo>
                  <a:cubicBezTo>
                    <a:pt x="169539" y="1486412"/>
                    <a:pt x="160608" y="1507973"/>
                    <a:pt x="144711" y="1523871"/>
                  </a:cubicBezTo>
                  <a:cubicBezTo>
                    <a:pt x="128813" y="1539768"/>
                    <a:pt x="107252" y="1548699"/>
                    <a:pt x="84770" y="1548699"/>
                  </a:cubicBezTo>
                  <a:lnTo>
                    <a:pt x="84770" y="1548699"/>
                  </a:lnTo>
                  <a:cubicBezTo>
                    <a:pt x="62287" y="1548699"/>
                    <a:pt x="40726" y="1539768"/>
                    <a:pt x="24828" y="1523871"/>
                  </a:cubicBezTo>
                  <a:cubicBezTo>
                    <a:pt x="8931" y="1507973"/>
                    <a:pt x="0" y="1486412"/>
                    <a:pt x="0" y="1463929"/>
                  </a:cubicBezTo>
                  <a:lnTo>
                    <a:pt x="0" y="84770"/>
                  </a:lnTo>
                  <a:cubicBezTo>
                    <a:pt x="0" y="62287"/>
                    <a:pt x="8931" y="40726"/>
                    <a:pt x="24828" y="24828"/>
                  </a:cubicBezTo>
                  <a:cubicBezTo>
                    <a:pt x="40726" y="8931"/>
                    <a:pt x="62287" y="0"/>
                    <a:pt x="8477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9539" cy="159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19100"/>
            <a:ext cx="149733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71"/>
              </a:lnSpc>
              <a:spcBef>
                <a:spcPct val="0"/>
              </a:spcBef>
            </a:pPr>
            <a:r>
              <a:rPr lang="id-ID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</a:t>
            </a:r>
            <a:r>
              <a:rPr lang="en-US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</a:t>
            </a:r>
            <a:r>
              <a:rPr lang="id-ID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)</a:t>
            </a:r>
            <a:r>
              <a:rPr lang="en-US" sz="4000" dirty="0" smtClean="0">
                <a:solidFill>
                  <a:srgbClr val="0070C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  <a:r>
              <a:rPr lang="en-US" sz="4000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id-ID" sz="4000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  </a:t>
            </a:r>
            <a:r>
              <a:rPr lang="en-US" sz="4000" u="sng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MENGAPA </a:t>
            </a:r>
            <a:r>
              <a:rPr lang="en-US" sz="4000" u="sng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BUSINESS MODEL CANVAS PENTING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259300" y="2292401"/>
            <a:ext cx="643720" cy="1764780"/>
            <a:chOff x="0" y="0"/>
            <a:chExt cx="169539" cy="464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539" cy="464798"/>
            </a:xfrm>
            <a:custGeom>
              <a:avLst/>
              <a:gdLst/>
              <a:ahLst/>
              <a:cxnLst/>
              <a:rect l="l" t="t" r="r" b="b"/>
              <a:pathLst>
                <a:path w="169539" h="464798">
                  <a:moveTo>
                    <a:pt x="84770" y="0"/>
                  </a:moveTo>
                  <a:lnTo>
                    <a:pt x="84770" y="0"/>
                  </a:lnTo>
                  <a:cubicBezTo>
                    <a:pt x="107252" y="0"/>
                    <a:pt x="128813" y="8931"/>
                    <a:pt x="144711" y="24828"/>
                  </a:cubicBezTo>
                  <a:cubicBezTo>
                    <a:pt x="160608" y="40726"/>
                    <a:pt x="169539" y="62287"/>
                    <a:pt x="169539" y="84770"/>
                  </a:cubicBezTo>
                  <a:lnTo>
                    <a:pt x="169539" y="380028"/>
                  </a:lnTo>
                  <a:cubicBezTo>
                    <a:pt x="169539" y="402511"/>
                    <a:pt x="160608" y="424072"/>
                    <a:pt x="144711" y="439970"/>
                  </a:cubicBezTo>
                  <a:cubicBezTo>
                    <a:pt x="128813" y="455867"/>
                    <a:pt x="107252" y="464798"/>
                    <a:pt x="84770" y="464798"/>
                  </a:cubicBezTo>
                  <a:lnTo>
                    <a:pt x="84770" y="464798"/>
                  </a:lnTo>
                  <a:cubicBezTo>
                    <a:pt x="62287" y="464798"/>
                    <a:pt x="40726" y="455867"/>
                    <a:pt x="24828" y="439970"/>
                  </a:cubicBezTo>
                  <a:cubicBezTo>
                    <a:pt x="8931" y="424072"/>
                    <a:pt x="0" y="402511"/>
                    <a:pt x="0" y="380028"/>
                  </a:cubicBezTo>
                  <a:lnTo>
                    <a:pt x="0" y="84770"/>
                  </a:lnTo>
                  <a:cubicBezTo>
                    <a:pt x="0" y="62287"/>
                    <a:pt x="8931" y="40726"/>
                    <a:pt x="24828" y="24828"/>
                  </a:cubicBezTo>
                  <a:cubicBezTo>
                    <a:pt x="40726" y="8931"/>
                    <a:pt x="62287" y="0"/>
                    <a:pt x="8477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9539" cy="51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108617" y="5351508"/>
            <a:ext cx="1435100" cy="5880217"/>
            <a:chOff x="0" y="0"/>
            <a:chExt cx="377969" cy="15486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7969" cy="1548699"/>
            </a:xfrm>
            <a:custGeom>
              <a:avLst/>
              <a:gdLst/>
              <a:ahLst/>
              <a:cxnLst/>
              <a:rect l="l" t="t" r="r" b="b"/>
              <a:pathLst>
                <a:path w="377969" h="1548699">
                  <a:moveTo>
                    <a:pt x="188984" y="0"/>
                  </a:moveTo>
                  <a:lnTo>
                    <a:pt x="188984" y="0"/>
                  </a:lnTo>
                  <a:cubicBezTo>
                    <a:pt x="239106" y="0"/>
                    <a:pt x="287175" y="19911"/>
                    <a:pt x="322616" y="55352"/>
                  </a:cubicBezTo>
                  <a:cubicBezTo>
                    <a:pt x="358058" y="90794"/>
                    <a:pt x="377969" y="138863"/>
                    <a:pt x="377969" y="188984"/>
                  </a:cubicBezTo>
                  <a:lnTo>
                    <a:pt x="377969" y="1359715"/>
                  </a:lnTo>
                  <a:cubicBezTo>
                    <a:pt x="377969" y="1464088"/>
                    <a:pt x="293358" y="1548699"/>
                    <a:pt x="188984" y="1548699"/>
                  </a:cubicBezTo>
                  <a:lnTo>
                    <a:pt x="188984" y="1548699"/>
                  </a:lnTo>
                  <a:cubicBezTo>
                    <a:pt x="138863" y="1548699"/>
                    <a:pt x="90794" y="1528788"/>
                    <a:pt x="55352" y="1493347"/>
                  </a:cubicBezTo>
                  <a:cubicBezTo>
                    <a:pt x="19911" y="1457905"/>
                    <a:pt x="0" y="1409836"/>
                    <a:pt x="0" y="1359715"/>
                  </a:cubicBezTo>
                  <a:lnTo>
                    <a:pt x="0" y="188984"/>
                  </a:lnTo>
                  <a:cubicBezTo>
                    <a:pt x="0" y="84611"/>
                    <a:pt x="84611" y="0"/>
                    <a:pt x="188984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77969" cy="159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33400" y="1638300"/>
            <a:ext cx="16459200" cy="9356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11"/>
              </a:lnSpc>
            </a:pPr>
            <a:r>
              <a:rPr lang="id-ID" sz="2800" b="1" i="1" dirty="0" smtClean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* </a:t>
            </a:r>
            <a:r>
              <a:rPr lang="en-US" sz="2800" b="1" i="1" dirty="0" smtClean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Business 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 Canvas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dapat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membantu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merancang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menyempurnakan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lebih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terstruktur</a:t>
            </a:r>
            <a:r>
              <a:rPr lang="en-US" sz="2800" b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Selain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itu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id-ID" sz="2800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BMC 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juga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mempermudah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proses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diskusi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antar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tim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karena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menyediakan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visualisasi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sederhana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namun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komprehensif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memahami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menerapkan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BMC,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dapat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cepat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mengidentifikasi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aspek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mana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dari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perlu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diperbaiki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dioptimalkan</a:t>
            </a:r>
            <a:r>
              <a:rPr lang="en-US" sz="2800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lang="en-US" sz="2800" b="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4211"/>
              </a:lnSpc>
            </a:pPr>
            <a:r>
              <a:rPr lang="id-ID" sz="2800" b="1" i="1" dirty="0" smtClean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* </a:t>
            </a:r>
            <a:r>
              <a:rPr lang="en-US" sz="2800" b="1" i="1" dirty="0" smtClean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BMC </a:t>
            </a:r>
            <a:r>
              <a:rPr lang="en-US" sz="2800" b="1" i="1" dirty="0" err="1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adalah</a:t>
            </a:r>
            <a:r>
              <a:rPr lang="en-US" sz="2800" b="1" i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id-ID" sz="2800" b="1" i="1" dirty="0" smtClean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sz="2800" b="1" dirty="0" err="1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alat</a:t>
            </a:r>
            <a:r>
              <a:rPr lang="en-US" sz="2800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yang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sangat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berguna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mengelola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mengembangkan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secara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lebih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efektif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Dengan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memahami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setiap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dalam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kanvas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merumuskan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strategi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lebih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baik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memastikan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kelangsungan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serta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pertumbuhan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dalam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jangka</a:t>
            </a:r>
            <a:r>
              <a:rPr lang="en-US" sz="2800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panjang</a:t>
            </a:r>
            <a:r>
              <a:rPr lang="en-US" sz="2800" b="1" dirty="0" smtClean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lang="id-ID" sz="2800" b="1" dirty="0" smtClean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4211"/>
              </a:lnSpc>
            </a:pPr>
            <a:endParaRPr lang="id-ID" sz="2800" b="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/>
            <a:r>
              <a:rPr lang="id-ID" sz="2800" dirty="0" smtClean="0">
                <a:solidFill>
                  <a:srgbClr val="C00000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* 5 contoh BMC produk dari berbagai bidang yang bisa jadi inspirasi sebagai berikut :</a:t>
            </a:r>
          </a:p>
          <a:p>
            <a:pPr algn="just"/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1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.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CONTOH  BMC  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PRODUK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MAKANAN</a:t>
            </a:r>
          </a:p>
          <a:p>
            <a:pPr algn="just"/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2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.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CONTOH  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BMC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PRODUK MINUMAN</a:t>
            </a:r>
          </a:p>
          <a:p>
            <a:pPr algn="just"/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3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.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CONTOH  BMC  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PRODUK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FASHION</a:t>
            </a:r>
          </a:p>
          <a:p>
            <a:pPr algn="just"/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4. </a:t>
            </a:r>
            <a:r>
              <a:rPr lang="en-US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CONTOH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</a:t>
            </a:r>
            <a:r>
              <a:rPr lang="en-US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</a:t>
            </a:r>
            <a:r>
              <a:rPr lang="en-US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BMC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</a:t>
            </a:r>
            <a:r>
              <a:rPr lang="en-US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PRODUK </a:t>
            </a:r>
            <a:r>
              <a:rPr lang="en-US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ONLINE </a:t>
            </a:r>
            <a:r>
              <a:rPr lang="en-US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SHOP</a:t>
            </a:r>
            <a:endParaRPr lang="id-ID" sz="2400" dirty="0" smtClean="0">
              <a:solidFill>
                <a:srgbClr val="2A0947"/>
              </a:solidFill>
              <a:latin typeface="Libre Baskerville Bold" panose="020B060402020202020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algn="just"/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5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. CONTOH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BMC  PRODUK  </a:t>
            </a:r>
            <a:r>
              <a:rPr lang="id-ID" sz="2400" dirty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LAYANAN </a:t>
            </a:r>
            <a:r>
              <a:rPr lang="id-ID" sz="2400" dirty="0" smtClean="0">
                <a:solidFill>
                  <a:srgbClr val="2A0947"/>
                </a:solidFill>
                <a:latin typeface="Libre Baskerville Bold" panose="020B0604020202020204" charset="0"/>
                <a:ea typeface="Libre Baskerville"/>
                <a:cs typeface="Arial" panose="020B0604020202020204" pitchFamily="34" charset="0"/>
                <a:sym typeface="Libre Baskerville"/>
              </a:rPr>
              <a:t> PELATIHAN</a:t>
            </a:r>
            <a:endParaRPr lang="en-US" sz="2400" dirty="0">
              <a:solidFill>
                <a:srgbClr val="2A0947"/>
              </a:solidFill>
              <a:latin typeface="Libre Baskerville Bold" panose="020B060402020202020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algn="just"/>
            <a:endParaRPr lang="id-ID" sz="2000" b="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/>
            <a:endParaRPr lang="id-ID" sz="2000" b="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4211"/>
              </a:lnSpc>
            </a:pPr>
            <a:endParaRPr lang="en-US" sz="2800" b="1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just">
              <a:lnSpc>
                <a:spcPts val="4211"/>
              </a:lnSpc>
              <a:spcBef>
                <a:spcPct val="0"/>
              </a:spcBef>
            </a:pPr>
            <a:endParaRPr lang="en-US" sz="3008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019" y="9975850"/>
            <a:ext cx="6578600" cy="641350"/>
            <a:chOff x="0" y="0"/>
            <a:chExt cx="1732635" cy="168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80700" y="-276391"/>
            <a:ext cx="6578600" cy="641350"/>
            <a:chOff x="0" y="0"/>
            <a:chExt cx="1732635" cy="168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2635" cy="168915"/>
            </a:xfrm>
            <a:custGeom>
              <a:avLst/>
              <a:gdLst/>
              <a:ahLst/>
              <a:cxnLst/>
              <a:rect l="l" t="t" r="r" b="b"/>
              <a:pathLst>
                <a:path w="1732635" h="168915">
                  <a:moveTo>
                    <a:pt x="0" y="0"/>
                  </a:moveTo>
                  <a:lnTo>
                    <a:pt x="1732635" y="0"/>
                  </a:lnTo>
                  <a:lnTo>
                    <a:pt x="1732635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2635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8271846"/>
              </p:ext>
            </p:extLst>
          </p:nvPr>
        </p:nvGraphicFramePr>
        <p:xfrm>
          <a:off x="475338" y="2428286"/>
          <a:ext cx="17337324" cy="7213965"/>
        </p:xfrm>
        <a:graphic>
          <a:graphicData uri="http://schemas.openxmlformats.org/drawingml/2006/table">
            <a:tbl>
              <a:tblPr/>
              <a:tblGrid>
                <a:gridCol w="5046827"/>
                <a:gridCol w="12290497"/>
              </a:tblGrid>
              <a:tr h="119003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Segments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Segmen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Pelanggan</a:t>
                      </a:r>
                      <a:r>
                        <a:rPr lang="en-US" sz="2000" b="1" dirty="0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 health-conscious people,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pekerja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kantoran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sibuk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ibu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rumah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tangga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peduli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kesehatan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4051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Value Propositions (Proposisi Nilai)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Cemilan sehat, rendah kalori, tanpa bahan pengawet, dan mudah dibawa kemana-mana.</a:t>
                      </a:r>
                      <a:endParaRPr lang="en-US" sz="1100" b="1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Channels (Saluran)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melalui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e-commerce,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toko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ritel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social media (Instagram,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TikTok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119003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Customer Relationships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(Hubungan Pelanggan)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loyalty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komunitas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mengedukasi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tentang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sehat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Revenue Streams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(Aliran Pendapatan)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langsung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subscription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bulanan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sehat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reseller.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3930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Resources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(Sumber Daya Utama)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Pabrik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tenaga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pengemasan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platform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penjualan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online.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641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Activities (Kegiatan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makanan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digital,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4876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Key Partnerships (Kemitraan Utama)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Penyedia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baku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organik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influencer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kesehatan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pengiriman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logistik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  <a:tr h="85430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276274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Cost Structure (Struktur Biaya)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Biaya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bahan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baku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tenaga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kerja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pemasaran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en-US" sz="1100" b="1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7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75338" y="432794"/>
            <a:ext cx="6880459" cy="44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26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CONTOH BMC PRODUK MAKANAN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5338" y="990600"/>
            <a:ext cx="16230600" cy="147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suka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masak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punya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ide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makanan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bikin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lidah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bergoyang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Kalau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iya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menjadi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yang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tepat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menyusun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konsep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bisnis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makanan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kamu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</a:p>
          <a:p>
            <a:pPr algn="just">
              <a:lnSpc>
                <a:spcPts val="2933"/>
              </a:lnSpc>
            </a:pP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Yuk,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kita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lihat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contoh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BMC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untuk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produk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makanan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95" b="1" dirty="0" err="1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seperti</a:t>
            </a:r>
            <a:r>
              <a:rPr lang="en-US" sz="2095" b="1" dirty="0">
                <a:solidFill>
                  <a:srgbClr val="2A094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healthy snack!</a:t>
            </a:r>
          </a:p>
          <a:p>
            <a:pPr algn="just">
              <a:lnSpc>
                <a:spcPts val="2933"/>
              </a:lnSpc>
              <a:spcBef>
                <a:spcPct val="0"/>
              </a:spcBef>
            </a:pPr>
            <a:endParaRPr lang="en-US" sz="2095" dirty="0">
              <a:solidFill>
                <a:srgbClr val="2A094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1996</Words>
  <Application>Microsoft Office PowerPoint</Application>
  <PresentationFormat>Custom</PresentationFormat>
  <Paragraphs>193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Roboto Bold</vt:lpstr>
      <vt:lpstr>Arial Black</vt:lpstr>
      <vt:lpstr>League Spartan</vt:lpstr>
      <vt:lpstr>Poppins</vt:lpstr>
      <vt:lpstr>Open Sans Bold</vt:lpstr>
      <vt:lpstr>Arimo Bold</vt:lpstr>
      <vt:lpstr>Lexend Giga</vt:lpstr>
      <vt:lpstr>Libre Baskerville</vt:lpstr>
      <vt:lpstr>Libre Baskerville Bold</vt:lpstr>
      <vt:lpstr>Montserrat Bold</vt:lpstr>
      <vt:lpstr>Montserrat</vt:lpstr>
      <vt:lpstr>Poppins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&amp; white company business presentation</dc:title>
  <dc:creator>ASUS</dc:creator>
  <cp:lastModifiedBy>Evi Nilawati</cp:lastModifiedBy>
  <cp:revision>28</cp:revision>
  <dcterms:created xsi:type="dcterms:W3CDTF">2006-08-16T00:00:00Z</dcterms:created>
  <dcterms:modified xsi:type="dcterms:W3CDTF">2025-10-22T17:40:12Z</dcterms:modified>
  <dc:identifier>DAG2ebH6epA</dc:identifier>
</cp:coreProperties>
</file>